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6858000" cy="9144000"/>
  <p:embeddedFontLst>
    <p:embeddedFont>
      <p:font typeface="IBM Plex Sans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Montserrat Medium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592">
          <p15:clr>
            <a:srgbClr val="9AA0A6"/>
          </p15:clr>
        </p15:guide>
        <p15:guide id="2" pos="1584">
          <p15:clr>
            <a:srgbClr val="9AA0A6"/>
          </p15:clr>
        </p15:guide>
        <p15:guide id="3" pos="423">
          <p15:clr>
            <a:srgbClr val="9AA0A6"/>
          </p15:clr>
        </p15:guide>
        <p15:guide id="4" pos="1406">
          <p15:clr>
            <a:srgbClr val="9AA0A6"/>
          </p15:clr>
        </p15:guide>
        <p15:guide id="5" pos="2448">
          <p15:clr>
            <a:srgbClr val="9AA0A6"/>
          </p15:clr>
        </p15:guide>
        <p15:guide id="6" pos="358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592"/>
        <p:guide pos="1584"/>
        <p:guide pos="423"/>
        <p:guide pos="1406"/>
        <p:guide pos="2448"/>
        <p:guide pos="358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IBMPlexSans-bold.fntdata"/><Relationship Id="rId21" Type="http://schemas.openxmlformats.org/officeDocument/2006/relationships/font" Target="fonts/IBMPlexSans-regular.fntdata"/><Relationship Id="rId24" Type="http://schemas.openxmlformats.org/officeDocument/2006/relationships/font" Target="fonts/IBMPlexSans-boldItalic.fntdata"/><Relationship Id="rId23" Type="http://schemas.openxmlformats.org/officeDocument/2006/relationships/font" Target="fonts/IBMPlex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italic.fntdata"/><Relationship Id="rId30" Type="http://schemas.openxmlformats.org/officeDocument/2006/relationships/font" Target="fonts/MontserratMedium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MontserratMedium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1ae2333634a_0_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2" name="Google Shape;32;g1ae2333634a_0_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9821f84c28_0_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9821f84c28_0_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0f75cc7a6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0f75cc7a6_0_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ae2333634a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ae2333634a_0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a641b4248a_10_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a641b4248a_10_4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ecea0948bb_0_12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ecea0948bb_0_12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ecea0948bb_0_12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ecea0948bb_0_12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9821f84c28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19821f84c28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1ae2333634a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1ae2333634a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ecea0948bb_0_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ecea0948bb_0_3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ecea0948bb_0_118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ecea0948bb_0_118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ae2333634a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ae2333634a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a641b4248a_10_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a641b4248a_10_5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cea0948bb_0_120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ecea0948bb_0_120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cea0948bb_0_12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ecea0948bb_0_12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een title slide">
  <p:cSld name="Green title slid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body"/>
          </p:nvPr>
        </p:nvSpPr>
        <p:spPr>
          <a:xfrm>
            <a:off x="413886" y="1565546"/>
            <a:ext cx="11319309" cy="45753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>
                <a:solidFill>
                  <a:schemeClr val="lt1"/>
                </a:solidFill>
              </a:defRPr>
            </a:lvl1pPr>
            <a:lvl2pPr indent="-3683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Arial"/>
              <a:buChar char="•"/>
              <a:defRPr sz="2200"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2000"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>
                <a:solidFill>
                  <a:schemeClr val="lt1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>
                <a:solidFill>
                  <a:schemeClr val="lt1"/>
                </a:solidFill>
              </a:defRPr>
            </a:lvl5pPr>
            <a:lvl6pPr indent="-4064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6pPr>
            <a:lvl7pPr indent="-4064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7pPr>
            <a:lvl8pPr indent="-4064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8pPr>
            <a:lvl9pPr indent="-4064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  <a:defRPr/>
            </a:lvl9pPr>
          </a:lstStyle>
          <a:p/>
        </p:txBody>
      </p:sp>
      <p:sp>
        <p:nvSpPr>
          <p:cNvPr id="17" name="Google Shape;17;p2"/>
          <p:cNvSpPr txBox="1"/>
          <p:nvPr/>
        </p:nvSpPr>
        <p:spPr>
          <a:xfrm>
            <a:off x="463027" y="6602600"/>
            <a:ext cx="3236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Suki confidential.</a:t>
            </a:r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11631526" y="6555751"/>
            <a:ext cx="2430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close up of a logo&#10;&#10;Description automatically generated" id="19" name="Google Shape;1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863942" y="6590227"/>
            <a:ext cx="582000" cy="166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white background bullets">
  <p:cSld name="Title and Content white background bulle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>
                <a:solidFill>
                  <a:srgbClr val="000000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423511" y="1565545"/>
            <a:ext cx="11319309" cy="4671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Montserrat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indent="-3683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00"/>
              <a:buFont typeface="Montserrat"/>
              <a:buChar char="•"/>
              <a:defRPr sz="2200">
                <a:latin typeface="Montserrat"/>
                <a:ea typeface="Montserrat"/>
                <a:cs typeface="Montserrat"/>
                <a:sym typeface="Montserrat"/>
              </a:defRPr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Montserrat"/>
              <a:buChar char="•"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ontserrat"/>
              <a:buChar char="•"/>
              <a:defRPr sz="1800">
                <a:latin typeface="Montserrat"/>
                <a:ea typeface="Montserrat"/>
                <a:cs typeface="Montserrat"/>
                <a:sym typeface="Montserrat"/>
              </a:defRPr>
            </a:lvl4pPr>
            <a:lvl5pPr indent="-330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Font typeface="Montserrat"/>
              <a:buChar char="•"/>
              <a:defRPr sz="1600">
                <a:latin typeface="Montserrat"/>
                <a:ea typeface="Montserrat"/>
                <a:cs typeface="Montserrat"/>
                <a:sym typeface="Montserrat"/>
              </a:defRPr>
            </a:lvl5pPr>
            <a:lvl6pPr indent="-4064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indent="-4064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indent="-4064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indent="-4064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Font typeface="Montserrat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 amt="85000"/>
          </a:blip>
          <a:srcRect b="0" l="504" r="504" t="0"/>
          <a:stretch/>
        </p:blipFill>
        <p:spPr>
          <a:xfrm>
            <a:off x="2600" y="0"/>
            <a:ext cx="12192000" cy="645862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347300" y="1394105"/>
            <a:ext cx="11319300" cy="4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ontserrat"/>
              <a:buChar char="•"/>
              <a:defRPr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Montserrat"/>
              <a:buChar char="•"/>
              <a:defRPr i="0" sz="2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"/>
              <a:buChar char="•"/>
              <a:defRPr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•"/>
              <a:defRPr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"/>
              <a:buChar char="•"/>
              <a:defRPr i="0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•"/>
              <a:defRPr i="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•"/>
              <a:defRPr i="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•"/>
              <a:defRPr i="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•"/>
              <a:defRPr i="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/half">
  <p:cSld name="1_TITLE_ONLY">
    <p:bg>
      <p:bgPr>
        <a:solidFill>
          <a:srgbClr val="FFFFFF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0" y="3266025"/>
            <a:ext cx="12192000" cy="3190500"/>
          </a:xfrm>
          <a:prstGeom prst="rect">
            <a:avLst/>
          </a:prstGeom>
          <a:solidFill>
            <a:srgbClr val="2E5F6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Times New Roman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423500" y="419300"/>
            <a:ext cx="9594300" cy="12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Font typeface="Arial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Font typeface="Arial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Font typeface="Arial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Font typeface="Arial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Font typeface="Arial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Font typeface="Arial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Font typeface="Arial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1800"/>
              <a:buFont typeface="Arial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 Medium"/>
              <a:buNone/>
              <a:defRPr i="0" sz="3500" u="none" cap="none" strike="noStrike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3000"/>
              <a:buFont typeface="IBM Plex Sans"/>
              <a:buNone/>
              <a:defRPr i="0" sz="3000" u="none" cap="none" strike="noStrike">
                <a:solidFill>
                  <a:srgbClr val="6D498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3000"/>
              <a:buFont typeface="IBM Plex Sans"/>
              <a:buNone/>
              <a:defRPr i="0" sz="3000" u="none" cap="none" strike="noStrike">
                <a:solidFill>
                  <a:srgbClr val="6D498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3000"/>
              <a:buFont typeface="IBM Plex Sans"/>
              <a:buNone/>
              <a:defRPr i="0" sz="3000" u="none" cap="none" strike="noStrike">
                <a:solidFill>
                  <a:srgbClr val="6D498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3000"/>
              <a:buFont typeface="IBM Plex Sans"/>
              <a:buNone/>
              <a:defRPr i="0" sz="3000" u="none" cap="none" strike="noStrike">
                <a:solidFill>
                  <a:srgbClr val="6D498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3000"/>
              <a:buFont typeface="IBM Plex Sans"/>
              <a:buNone/>
              <a:defRPr i="0" sz="3000" u="none" cap="none" strike="noStrike">
                <a:solidFill>
                  <a:srgbClr val="6D498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3000"/>
              <a:buFont typeface="IBM Plex Sans"/>
              <a:buNone/>
              <a:defRPr i="0" sz="3000" u="none" cap="none" strike="noStrike">
                <a:solidFill>
                  <a:srgbClr val="6D498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3000"/>
              <a:buFont typeface="IBM Plex Sans"/>
              <a:buNone/>
              <a:defRPr i="0" sz="3000" u="none" cap="none" strike="noStrike">
                <a:solidFill>
                  <a:srgbClr val="6D498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D498B"/>
              </a:buClr>
              <a:buSzPts val="3000"/>
              <a:buFont typeface="IBM Plex Sans"/>
              <a:buNone/>
              <a:defRPr i="0" sz="3000" u="none" cap="none" strike="noStrike">
                <a:solidFill>
                  <a:srgbClr val="6D498B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2" type="sldNum"/>
          </p:nvPr>
        </p:nvSpPr>
        <p:spPr>
          <a:xfrm>
            <a:off x="11631526" y="6491696"/>
            <a:ext cx="2430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03E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1F303E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03E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1F303E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03E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1F303E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03E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1F303E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03E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1F303E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03E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1F303E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03E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1F303E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03E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1F303E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303E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1F303E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47300" y="1394105"/>
            <a:ext cx="11319300" cy="4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Montserrat"/>
              <a:buChar char="•"/>
              <a:defRPr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683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Montserrat"/>
              <a:buChar char="•"/>
              <a:defRPr i="0" sz="2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Montserrat"/>
              <a:buChar char="•"/>
              <a:defRPr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•"/>
              <a:defRPr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30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ontserrat"/>
              <a:buChar char="•"/>
              <a:defRPr i="0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•"/>
              <a:defRPr i="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•"/>
              <a:defRPr i="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•"/>
              <a:defRPr i="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Char char="•"/>
              <a:defRPr i="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" name="Google Shape;9;p1"/>
          <p:cNvSpPr/>
          <p:nvPr/>
        </p:nvSpPr>
        <p:spPr>
          <a:xfrm>
            <a:off x="0" y="6455100"/>
            <a:ext cx="12192000" cy="4029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11631526" y="6555751"/>
            <a:ext cx="2430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9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A close up of a logo&#10;&#10;Description automatically generated"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0863942" y="6590227"/>
            <a:ext cx="582000" cy="16684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/>
          <p:nvPr/>
        </p:nvSpPr>
        <p:spPr>
          <a:xfrm>
            <a:off x="461847" y="6609608"/>
            <a:ext cx="87537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Suki confidential.</a:t>
            </a:r>
            <a:endParaRPr>
              <a:solidFill>
                <a:srgbClr val="FFFFFF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5.jpg"/><Relationship Id="rId5" Type="http://schemas.openxmlformats.org/officeDocument/2006/relationships/image" Target="../media/image6.png"/><Relationship Id="rId6" Type="http://schemas.openxmlformats.org/officeDocument/2006/relationships/image" Target="../media/image4.jpg"/><Relationship Id="rId7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/>
          <p:cNvPicPr preferRelativeResize="0"/>
          <p:nvPr/>
        </p:nvPicPr>
        <p:blipFill rotWithShape="1">
          <a:blip r:embed="rId3">
            <a:alphaModFix/>
          </a:blip>
          <a:srcRect b="0" l="79" r="79" t="0"/>
          <a:stretch/>
        </p:blipFill>
        <p:spPr>
          <a:xfrm>
            <a:off x="2218725" y="0"/>
            <a:ext cx="9976106" cy="6455663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/>
          <p:nvPr/>
        </p:nvSpPr>
        <p:spPr>
          <a:xfrm>
            <a:off x="1719150" y="6633890"/>
            <a:ext cx="87537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i="0" lang="en-US" sz="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Suki confidential.  The Suki name and logo are trademarks of Suki AI, Inc.  © 202</a:t>
            </a:r>
            <a:r>
              <a:rPr lang="en-US" sz="800"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i="0" lang="en-US" sz="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Suki AI, Inc.  All rights reserved.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" name="Google Shape;36;p6"/>
          <p:cNvSpPr txBox="1"/>
          <p:nvPr/>
        </p:nvSpPr>
        <p:spPr>
          <a:xfrm>
            <a:off x="1719150" y="7091090"/>
            <a:ext cx="87537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i="0" lang="en-US" sz="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Suki confidential.  The Suki name and logo are trademarks of Suki AI, Inc.  © 202</a:t>
            </a:r>
            <a:r>
              <a:rPr lang="en-US" sz="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i="0" lang="en-US" sz="8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Suki AI, Inc.  All rights reserved.</a:t>
            </a:r>
            <a:endParaRPr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" name="Google Shape;37;p6"/>
          <p:cNvPicPr preferRelativeResize="0"/>
          <p:nvPr/>
        </p:nvPicPr>
        <p:blipFill rotWithShape="1">
          <a:blip r:embed="rId4">
            <a:alphaModFix/>
          </a:blip>
          <a:srcRect b="6459" l="-21757" r="-10587" t="-6460"/>
          <a:stretch/>
        </p:blipFill>
        <p:spPr>
          <a:xfrm>
            <a:off x="309275" y="1447200"/>
            <a:ext cx="2697477" cy="718574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 txBox="1"/>
          <p:nvPr/>
        </p:nvSpPr>
        <p:spPr>
          <a:xfrm>
            <a:off x="833325" y="2458950"/>
            <a:ext cx="54687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F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Building high performance clinical documentation flows</a:t>
            </a:r>
            <a:endParaRPr sz="2300">
              <a:solidFill>
                <a:srgbClr val="FF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39" name="Google Shape;39;p6"/>
          <p:cNvPicPr preferRelativeResize="0"/>
          <p:nvPr/>
        </p:nvPicPr>
        <p:blipFill rotWithShape="1">
          <a:blip r:embed="rId5">
            <a:alphaModFix/>
          </a:blip>
          <a:srcRect b="-41620" l="8605" r="-155" t="-7610"/>
          <a:stretch/>
        </p:blipFill>
        <p:spPr>
          <a:xfrm>
            <a:off x="0" y="3823825"/>
            <a:ext cx="8594299" cy="241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/>
          <p:nvPr>
            <p:ph type="title"/>
          </p:nvPr>
        </p:nvSpPr>
        <p:spPr>
          <a:xfrm>
            <a:off x="423498" y="426725"/>
            <a:ext cx="113898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Problems with existing architecture</a:t>
            </a:r>
            <a:endParaRPr/>
          </a:p>
        </p:txBody>
      </p:sp>
      <p:pic>
        <p:nvPicPr>
          <p:cNvPr id="114" name="Google Shape;114;p15"/>
          <p:cNvPicPr preferRelativeResize="0"/>
          <p:nvPr/>
        </p:nvPicPr>
        <p:blipFill rotWithShape="1">
          <a:blip r:embed="rId3">
            <a:alphaModFix/>
          </a:blip>
          <a:srcRect b="-10934" l="-3766" r="-8340" t="-8439"/>
          <a:stretch/>
        </p:blipFill>
        <p:spPr>
          <a:xfrm>
            <a:off x="4583050" y="1645750"/>
            <a:ext cx="7351301" cy="437294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/>
          <p:cNvSpPr txBox="1"/>
          <p:nvPr/>
        </p:nvSpPr>
        <p:spPr>
          <a:xfrm>
            <a:off x="496300" y="1424200"/>
            <a:ext cx="4413000" cy="45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Not scalable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Hard to modify due to high coupling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Stateful services with in-memory management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C++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No use of foundational technologies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architecture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423505" y="1565550"/>
            <a:ext cx="6346200" cy="46716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Stateless services, Distributed state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Low coupling, explicit contracts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Independently scalable units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Go lang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Suitable technologies: Redis, Benthos</a:t>
            </a:r>
            <a:endParaRPr/>
          </a:p>
        </p:txBody>
      </p:sp>
      <p:pic>
        <p:nvPicPr>
          <p:cNvPr id="122" name="Google Shape;122;p16"/>
          <p:cNvPicPr preferRelativeResize="0"/>
          <p:nvPr/>
        </p:nvPicPr>
        <p:blipFill rotWithShape="1">
          <a:blip r:embed="rId3">
            <a:alphaModFix/>
          </a:blip>
          <a:srcRect b="0" l="14434" r="0" t="0"/>
          <a:stretch/>
        </p:blipFill>
        <p:spPr>
          <a:xfrm>
            <a:off x="4974250" y="1116930"/>
            <a:ext cx="6585576" cy="499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4685680" y="426725"/>
            <a:ext cx="70572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Details</a:t>
            </a:r>
            <a:endParaRPr/>
          </a:p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4685600" y="1565550"/>
            <a:ext cx="7057200" cy="44184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SzPts val="2100"/>
              <a:buChar char="-"/>
            </a:pPr>
            <a:r>
              <a:rPr b="1" lang="en-US" sz="2100"/>
              <a:t>10 audio </a:t>
            </a:r>
            <a:r>
              <a:rPr lang="en-US" sz="2100"/>
              <a:t>packets are sent per second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 sz="2100"/>
              <a:t>Each packet is </a:t>
            </a:r>
            <a:r>
              <a:rPr b="1" lang="en-US" sz="2100"/>
              <a:t>3.2 KB in size</a:t>
            </a:r>
            <a:endParaRPr b="1"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 sz="2100"/>
              <a:t>Transcripts are about </a:t>
            </a:r>
            <a:r>
              <a:rPr b="1" lang="en-US" sz="2100"/>
              <a:t>3 KB in size</a:t>
            </a:r>
            <a:r>
              <a:rPr lang="en-US" sz="2100"/>
              <a:t> on average (largest is 1.5 MB)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 sz="2100"/>
              <a:t>Transcripts come at a rate of </a:t>
            </a:r>
            <a:r>
              <a:rPr b="1" lang="en-US" sz="2100"/>
              <a:t>1 per 3-5 seconds</a:t>
            </a:r>
            <a:endParaRPr b="1"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 sz="2100"/>
              <a:t>Average duration of ambient: </a:t>
            </a:r>
            <a:r>
              <a:rPr b="1" lang="en-US" sz="2100"/>
              <a:t>45 mins</a:t>
            </a:r>
            <a:r>
              <a:rPr lang="en-US" sz="2100"/>
              <a:t>.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-"/>
            </a:pPr>
            <a:r>
              <a:rPr lang="en-US" sz="2100"/>
              <a:t>Average duration of voice based dictation: </a:t>
            </a:r>
            <a:r>
              <a:rPr b="1" lang="en-US" sz="2100"/>
              <a:t>10 mins</a:t>
            </a:r>
            <a:endParaRPr b="1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100"/>
              <a:t>For 100 CCUs average sessions the stack handles:</a:t>
            </a:r>
            <a:endParaRPr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100"/>
              <a:t>~10G audio data			Peak: 520 writes / second</a:t>
            </a:r>
            <a:endParaRPr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100"/>
              <a:t>~1G transcript data		</a:t>
            </a:r>
            <a:r>
              <a:rPr lang="en-US" sz="2100"/>
              <a:t>Peak: </a:t>
            </a:r>
            <a:r>
              <a:rPr lang="en-US" sz="2100"/>
              <a:t>500 reads / second</a:t>
            </a:r>
            <a:endParaRPr sz="2100"/>
          </a:p>
        </p:txBody>
      </p:sp>
      <p:pic>
        <p:nvPicPr>
          <p:cNvPr id="129" name="Google Shape;12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8150" y="-1"/>
            <a:ext cx="5021998" cy="3138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Comparison</a:t>
            </a:r>
            <a:endParaRPr/>
          </a:p>
        </p:txBody>
      </p:sp>
      <p:sp>
        <p:nvSpPr>
          <p:cNvPr id="135" name="Google Shape;135;p18"/>
          <p:cNvSpPr txBox="1"/>
          <p:nvPr>
            <p:ph idx="1" type="body"/>
          </p:nvPr>
        </p:nvSpPr>
        <p:spPr>
          <a:xfrm>
            <a:off x="776600" y="2116300"/>
            <a:ext cx="4911300" cy="4120800"/>
          </a:xfrm>
          <a:prstGeom prst="rect">
            <a:avLst/>
          </a:prstGeom>
          <a:noFill/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12G, 4 pods serving 160 CCU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Average note generation time: 5 mins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No separate processing of streams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Any optimization required code changes, deployment → end user impact</a:t>
            </a:r>
            <a:endParaRPr/>
          </a:p>
        </p:txBody>
      </p:sp>
      <p:sp>
        <p:nvSpPr>
          <p:cNvPr id="136" name="Google Shape;136;p18"/>
          <p:cNvSpPr/>
          <p:nvPr/>
        </p:nvSpPr>
        <p:spPr>
          <a:xfrm>
            <a:off x="6473056" y="1461075"/>
            <a:ext cx="4911300" cy="561900"/>
          </a:xfrm>
          <a:prstGeom prst="rect">
            <a:avLst/>
          </a:prstGeom>
          <a:solidFill>
            <a:srgbClr val="2A5D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New Stack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7" name="Google Shape;137;p18"/>
          <p:cNvSpPr/>
          <p:nvPr/>
        </p:nvSpPr>
        <p:spPr>
          <a:xfrm>
            <a:off x="769254" y="1461075"/>
            <a:ext cx="4911300" cy="561900"/>
          </a:xfrm>
          <a:prstGeom prst="rect">
            <a:avLst/>
          </a:prstGeom>
          <a:solidFill>
            <a:srgbClr val="2A5D5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Old Stack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8" name="Google Shape;138;p18"/>
          <p:cNvSpPr txBox="1"/>
          <p:nvPr>
            <p:ph idx="1" type="body"/>
          </p:nvPr>
        </p:nvSpPr>
        <p:spPr>
          <a:xfrm>
            <a:off x="6473050" y="2116300"/>
            <a:ext cx="4911300" cy="4120800"/>
          </a:xfrm>
          <a:prstGeom prst="rect">
            <a:avLst/>
          </a:prstGeom>
          <a:noFill/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2G, 3 pods serving 200 CCU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Average note generation time: 1 min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Separate processing of streams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All optimizations internal → no end user impact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Can support a peak of 10,000 CCU with optimizations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LLM Performance</a:t>
            </a:r>
            <a:endParaRPr/>
          </a:p>
        </p:txBody>
      </p:sp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423511" y="1565545"/>
            <a:ext cx="11319300" cy="46716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Highly specific to application and domain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Per user evaluation is basis of performance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Threshold to decide when to move from commercial models to open-source or hybrid approaches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ASR performance</a:t>
            </a:r>
            <a:endParaRPr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423511" y="1565545"/>
            <a:ext cx="11319300" cy="46716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Based on Whisper - medium and Whisper - large.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GPU performance single most important parameter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Tradeoffs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Batch inference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TPU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GPU Data parallelism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Faster models with acceptable accuracy margins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423507" y="426725"/>
            <a:ext cx="51138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Suki AI</a:t>
            </a:r>
            <a:endParaRPr/>
          </a:p>
        </p:txBody>
      </p:sp>
      <p:sp>
        <p:nvSpPr>
          <p:cNvPr id="45" name="Google Shape;45;p7"/>
          <p:cNvSpPr txBox="1"/>
          <p:nvPr>
            <p:ph idx="1" type="body"/>
          </p:nvPr>
        </p:nvSpPr>
        <p:spPr>
          <a:xfrm>
            <a:off x="423506" y="1565550"/>
            <a:ext cx="5113800" cy="46716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Started in 2017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Solving clinician burnout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Products: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Assistant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Compose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Platform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SDK (Beta)</a:t>
            </a:r>
            <a:endParaRPr/>
          </a:p>
        </p:txBody>
      </p:sp>
      <p:pic>
        <p:nvPicPr>
          <p:cNvPr id="46" name="Google Shape;46;p7"/>
          <p:cNvPicPr preferRelativeResize="0"/>
          <p:nvPr/>
        </p:nvPicPr>
        <p:blipFill rotWithShape="1">
          <a:blip r:embed="rId3">
            <a:alphaModFix amt="94000"/>
          </a:blip>
          <a:srcRect b="5800" l="7330" r="39165" t="2126"/>
          <a:stretch/>
        </p:blipFill>
        <p:spPr>
          <a:xfrm flipH="1">
            <a:off x="5687398" y="0"/>
            <a:ext cx="6504602" cy="645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" type="body"/>
          </p:nvPr>
        </p:nvSpPr>
        <p:spPr>
          <a:xfrm>
            <a:off x="423500" y="1565550"/>
            <a:ext cx="5575500" cy="44184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Engineering Architect at Suki </a:t>
            </a:r>
            <a:r>
              <a:rPr lang="en-US" sz="2300"/>
              <a:t>(https://in.linkedin.com/in/bburli)</a:t>
            </a:r>
            <a:endParaRPr sz="23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14+ years of experience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Domains: Telecom, Virtualization, Multi-cloud, Healthcare, AI</a:t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About me</a:t>
            </a:r>
            <a:endParaRPr/>
          </a:p>
        </p:txBody>
      </p:sp>
      <p:pic>
        <p:nvPicPr>
          <p:cNvPr id="53" name="Google Shape;53;p8"/>
          <p:cNvPicPr preferRelativeResize="0"/>
          <p:nvPr/>
        </p:nvPicPr>
        <p:blipFill rotWithShape="1">
          <a:blip r:embed="rId3">
            <a:alphaModFix/>
          </a:blip>
          <a:srcRect b="-41620" l="8605" r="-155" t="-7610"/>
          <a:stretch/>
        </p:blipFill>
        <p:spPr>
          <a:xfrm>
            <a:off x="4927700" y="4137775"/>
            <a:ext cx="7264302" cy="204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8"/>
          <p:cNvSpPr txBox="1"/>
          <p:nvPr>
            <p:ph idx="1" type="body"/>
          </p:nvPr>
        </p:nvSpPr>
        <p:spPr>
          <a:xfrm>
            <a:off x="6391375" y="1653225"/>
            <a:ext cx="5575500" cy="44184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Avid reader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Outdoor person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Proud dad of three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Performance</a:t>
            </a:r>
            <a:endParaRPr/>
          </a:p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423511" y="1565545"/>
            <a:ext cx="11319300" cy="46716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Latency: How much time it takes to perform an operation?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Scale: How many operations can be done by a unit of infrastructure?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Quality of Operations: What kind of operation is being done?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/>
              <a:t>Most of the challenges lie in Quality of Operations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Day in the life of Doctor</a:t>
            </a:r>
            <a:endParaRPr/>
          </a:p>
        </p:txBody>
      </p:sp>
      <p:pic>
        <p:nvPicPr>
          <p:cNvPr id="66" name="Google Shape;66;p10" title="File:Doctor.svg - ᐅᐃᑭᐱᑎᐊ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894" y="1944300"/>
            <a:ext cx="679801" cy="806697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0"/>
          <p:cNvSpPr/>
          <p:nvPr/>
        </p:nvSpPr>
        <p:spPr>
          <a:xfrm>
            <a:off x="1243300" y="1309425"/>
            <a:ext cx="2413800" cy="681300"/>
          </a:xfrm>
          <a:prstGeom prst="wedgeRoundRectCallout">
            <a:avLst>
              <a:gd fmla="val -55205" name="adj1"/>
              <a:gd fmla="val 78134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Suki, show me my appointments for today?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8" name="Google Shape;68;p10" title="File:Doctor.svg - ᐅᐃᑭᐱᑎᐊ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5119" y="1719450"/>
            <a:ext cx="679801" cy="806697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0"/>
          <p:cNvSpPr/>
          <p:nvPr/>
        </p:nvSpPr>
        <p:spPr>
          <a:xfrm>
            <a:off x="7441525" y="1084575"/>
            <a:ext cx="2413800" cy="681300"/>
          </a:xfrm>
          <a:prstGeom prst="wedgeRoundRectCallout">
            <a:avLst>
              <a:gd fmla="val -55205" name="adj1"/>
              <a:gd fmla="val 78134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So, how are you feeling today?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0" name="Google Shape;70;p10" title="Sick Cartoon Images | Free Photos, PNG Stickers, Wallpapers ...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17525" y="3204753"/>
            <a:ext cx="679800" cy="84975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0"/>
          <p:cNvSpPr/>
          <p:nvPr/>
        </p:nvSpPr>
        <p:spPr>
          <a:xfrm>
            <a:off x="8339950" y="2077150"/>
            <a:ext cx="2413800" cy="681300"/>
          </a:xfrm>
          <a:prstGeom prst="wedgeRoundRectCallout">
            <a:avLst>
              <a:gd fmla="val 52444" name="adj1"/>
              <a:gd fmla="val 124640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 feel a bit of nausea and have cough…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2" name="Google Shape;72;p10" title="File:Doctor.svg - ᐅᐃᑭᐱᑎᐊ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34219" y="5297550"/>
            <a:ext cx="679801" cy="806697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0"/>
          <p:cNvSpPr/>
          <p:nvPr/>
        </p:nvSpPr>
        <p:spPr>
          <a:xfrm>
            <a:off x="8220625" y="4662675"/>
            <a:ext cx="2413800" cy="681300"/>
          </a:xfrm>
          <a:prstGeom prst="wedgeRoundRectCallout">
            <a:avLst>
              <a:gd fmla="val -55205" name="adj1"/>
              <a:gd fmla="val 78134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Patient reported nausea and has been asked to get tested for COVID-19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4" name="Google Shape;74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21675" y="2325350"/>
            <a:ext cx="2608562" cy="2608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 title="Assess 1080P, 2K, 4K, 5K HD wallpapers free download | Wallpaper Flare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20075" y="5083725"/>
            <a:ext cx="879549" cy="101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0" title="File:Document-passed.svg - Wikimedia Commons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231375" y="5032725"/>
            <a:ext cx="1042200" cy="1133376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0"/>
          <p:cNvSpPr txBox="1"/>
          <p:nvPr/>
        </p:nvSpPr>
        <p:spPr>
          <a:xfrm>
            <a:off x="670800" y="3961400"/>
            <a:ext cx="26652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Review and Submit to EHR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Performance considerations</a:t>
            </a:r>
            <a:endParaRPr/>
          </a:p>
        </p:txBody>
      </p:sp>
      <p:pic>
        <p:nvPicPr>
          <p:cNvPr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6975" y="1226617"/>
            <a:ext cx="2441750" cy="4926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 rotWithShape="1">
          <a:blip r:embed="rId4">
            <a:alphaModFix/>
          </a:blip>
          <a:srcRect b="29" l="0" r="0" t="19"/>
          <a:stretch/>
        </p:blipFill>
        <p:spPr>
          <a:xfrm>
            <a:off x="9301050" y="1226609"/>
            <a:ext cx="2441751" cy="492685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1"/>
          <p:cNvSpPr txBox="1"/>
          <p:nvPr/>
        </p:nvSpPr>
        <p:spPr>
          <a:xfrm>
            <a:off x="496300" y="1273150"/>
            <a:ext cx="5729100" cy="47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Real-time transcription (&lt;2s)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Low WER (&lt;10%)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Low note generation time (&lt;1m)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Low failure rates for generation (&lt;1%)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Char char="-"/>
            </a:pP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Real time support for command and dictation together</a:t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8128325" y="1533350"/>
            <a:ext cx="3492900" cy="4471500"/>
          </a:xfrm>
          <a:prstGeom prst="flowChartAlternateProcess">
            <a:avLst/>
          </a:prstGeom>
          <a:solidFill>
            <a:srgbClr val="2F5F63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91" name="Google Shape;91;p12"/>
          <p:cNvSpPr/>
          <p:nvPr/>
        </p:nvSpPr>
        <p:spPr>
          <a:xfrm>
            <a:off x="4352925" y="1533350"/>
            <a:ext cx="3494100" cy="4471500"/>
          </a:xfrm>
          <a:prstGeom prst="flowChartAlternateProcess">
            <a:avLst/>
          </a:prstGeom>
          <a:solidFill>
            <a:srgbClr val="16B9CD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92" name="Google Shape;92;p12"/>
          <p:cNvSpPr/>
          <p:nvPr/>
        </p:nvSpPr>
        <p:spPr>
          <a:xfrm>
            <a:off x="517925" y="1533300"/>
            <a:ext cx="3494100" cy="4471500"/>
          </a:xfrm>
          <a:prstGeom prst="flowChartAlternateProcess">
            <a:avLst/>
          </a:prstGeom>
          <a:solidFill>
            <a:srgbClr val="E5F2E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93" name="Google Shape;93;p12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Complexity</a:t>
            </a:r>
            <a:endParaRPr/>
          </a:p>
        </p:txBody>
      </p:sp>
      <p:sp>
        <p:nvSpPr>
          <p:cNvPr id="94" name="Google Shape;94;p12"/>
          <p:cNvSpPr txBox="1"/>
          <p:nvPr>
            <p:ph idx="1" type="body"/>
          </p:nvPr>
        </p:nvSpPr>
        <p:spPr>
          <a:xfrm>
            <a:off x="796065" y="1910317"/>
            <a:ext cx="2957400" cy="3803400"/>
          </a:xfrm>
          <a:prstGeom prst="rect">
            <a:avLst/>
          </a:prstGeom>
          <a:noFill/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/>
              <a:t>Technical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Speech issues: noise, multi-lingual, network, style, speed etc.</a:t>
            </a:r>
            <a:endParaRPr sz="15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AI models for transcriptions and content generation</a:t>
            </a:r>
            <a:endParaRPr sz="15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Distributed execution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95" name="Google Shape;95;p12"/>
          <p:cNvSpPr txBox="1"/>
          <p:nvPr>
            <p:ph idx="1" type="body"/>
          </p:nvPr>
        </p:nvSpPr>
        <p:spPr>
          <a:xfrm>
            <a:off x="4621265" y="1910317"/>
            <a:ext cx="2957400" cy="3803400"/>
          </a:xfrm>
          <a:prstGeom prst="rect">
            <a:avLst/>
          </a:prstGeom>
          <a:noFill/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/>
              <a:t>Medical data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Medical Terminology</a:t>
            </a:r>
            <a:endParaRPr sz="15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Low tolerance of error in generated content</a:t>
            </a:r>
            <a:endParaRPr sz="15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Interrelations in </a:t>
            </a:r>
            <a:r>
              <a:rPr lang="en-US" sz="1500"/>
              <a:t>patient</a:t>
            </a:r>
            <a:r>
              <a:rPr lang="en-US" sz="1500"/>
              <a:t> data</a:t>
            </a:r>
            <a:endParaRPr sz="15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-"/>
            </a:pPr>
            <a:r>
              <a:rPr lang="en-US" sz="1500"/>
              <a:t>Safety and Privacy</a:t>
            </a:r>
            <a:endParaRPr sz="1500"/>
          </a:p>
        </p:txBody>
      </p:sp>
      <p:sp>
        <p:nvSpPr>
          <p:cNvPr id="96" name="Google Shape;96;p12"/>
          <p:cNvSpPr txBox="1"/>
          <p:nvPr>
            <p:ph idx="1" type="body"/>
          </p:nvPr>
        </p:nvSpPr>
        <p:spPr>
          <a:xfrm>
            <a:off x="8446465" y="1910317"/>
            <a:ext cx="2957400" cy="3803400"/>
          </a:xfrm>
          <a:prstGeom prst="rect">
            <a:avLst/>
          </a:prstGeom>
          <a:noFill/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</a:rPr>
              <a:t>EHR diversity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-US" sz="1500">
                <a:solidFill>
                  <a:schemeClr val="lt1"/>
                </a:solidFill>
              </a:rPr>
              <a:t>Different data formats</a:t>
            </a:r>
            <a:endParaRPr sz="15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-US" sz="1500">
                <a:solidFill>
                  <a:schemeClr val="lt1"/>
                </a:solidFill>
              </a:rPr>
              <a:t>Variable API support</a:t>
            </a:r>
            <a:endParaRPr sz="15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Char char="-"/>
            </a:pPr>
            <a:r>
              <a:rPr lang="en-US" sz="1500">
                <a:solidFill>
                  <a:schemeClr val="lt1"/>
                </a:solidFill>
              </a:rPr>
              <a:t>Data ingestion APIs and their performance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Redis Streams</a:t>
            </a:r>
            <a:endParaRPr/>
          </a:p>
        </p:txBody>
      </p:sp>
      <p:sp>
        <p:nvSpPr>
          <p:cNvPr id="102" name="Google Shape;102;p13"/>
          <p:cNvSpPr txBox="1"/>
          <p:nvPr>
            <p:ph idx="1" type="body"/>
          </p:nvPr>
        </p:nvSpPr>
        <p:spPr>
          <a:xfrm>
            <a:off x="436361" y="1230795"/>
            <a:ext cx="11319300" cy="46716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Simple and fast (single instance can support 100k reads/writes per second)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Support for multiple delivery semantics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Delivery counter, time last seen, time last read, time last successfully read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Ordered by time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Seekable: XRANGE, XREVRANGE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Versatile: XTRIM, MAXLEN, MINID, XCLAIM etc.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/>
          <p:nvPr>
            <p:ph type="title"/>
          </p:nvPr>
        </p:nvSpPr>
        <p:spPr>
          <a:xfrm>
            <a:off x="423512" y="426729"/>
            <a:ext cx="11319300" cy="738600"/>
          </a:xfrm>
          <a:prstGeom prst="rect">
            <a:avLst/>
          </a:prstGeom>
        </p:spPr>
        <p:txBody>
          <a:bodyPr anchorCtr="0" anchor="ctr" bIns="91400" lIns="91400" spcFirstLastPara="1" rIns="91400" wrap="square" tIns="914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Benthos</a:t>
            </a:r>
            <a:endParaRPr/>
          </a:p>
        </p:txBody>
      </p:sp>
      <p:sp>
        <p:nvSpPr>
          <p:cNvPr id="108" name="Google Shape;108;p14"/>
          <p:cNvSpPr txBox="1"/>
          <p:nvPr>
            <p:ph idx="1" type="body"/>
          </p:nvPr>
        </p:nvSpPr>
        <p:spPr>
          <a:xfrm>
            <a:off x="423511" y="1565545"/>
            <a:ext cx="11319300" cy="4671600"/>
          </a:xfrm>
          <a:prstGeom prst="rect">
            <a:avLst/>
          </a:prstGeom>
        </p:spPr>
        <p:txBody>
          <a:bodyPr anchorCtr="0" anchor="t" bIns="91400" lIns="91400" spcFirstLastPara="1" rIns="91400" wrap="square" tIns="91400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Fast data streaming and connectors (1000 transformations per second)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Supports for yaml based logic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/>
              <a:t>Best for note editing; can make changes to note schema without deployment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-"/>
            </a:pPr>
            <a:r>
              <a:rPr lang="en-US"/>
              <a:t>Wide variety of connectors: redis, kafka, mysql etc.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Suki 1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CF238"/>
      </a:accent1>
      <a:accent2>
        <a:srgbClr val="2E5F61"/>
      </a:accent2>
      <a:accent3>
        <a:srgbClr val="FFA015"/>
      </a:accent3>
      <a:accent4>
        <a:srgbClr val="FFC543"/>
      </a:accent4>
      <a:accent5>
        <a:srgbClr val="FBE1C2"/>
      </a:accent5>
      <a:accent6>
        <a:srgbClr val="FFCCBB"/>
      </a:accent6>
      <a:hlink>
        <a:srgbClr val="16B9CD"/>
      </a:hlink>
      <a:folHlink>
        <a:srgbClr val="73DCD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